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298" r:id="rId45"/>
    <p:sldId id="300" r:id="rId46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1AE6CE6-3A32-40EF-BE8F-835303256201}" type="datetimeFigureOut">
              <a:rPr lang="en-AU" smtClean="0"/>
              <a:t>2/05/2017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A24C190-CF58-4DBF-B697-A120B99305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342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CEF162C-FB58-40E8-AA30-7689EE952977}" type="datetimeFigureOut">
              <a:rPr lang="en-AU" smtClean="0"/>
              <a:t>2/05/2017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A165A3B-09E9-487F-8734-6CBD0F0EF9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57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5A3B-09E9-487F-8734-6CBD0F0EF95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55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PROJECT </a:t>
            </a:r>
            <a:r>
              <a:rPr lang="en-AU" dirty="0" err="1" smtClean="0"/>
              <a:t>MANAGEMenT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71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SELECTION &amp; PRIORITISATION</a:t>
            </a:r>
            <a:endParaRPr lang="en-AU" dirty="0"/>
          </a:p>
        </p:txBody>
      </p:sp>
      <p:pic>
        <p:nvPicPr>
          <p:cNvPr id="4" name="Content Placeholder 3" descr="img021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t="18269" r="15259" b="12064"/>
          <a:stretch/>
        </p:blipFill>
        <p:spPr>
          <a:xfrm>
            <a:off x="1909293" y="1591677"/>
            <a:ext cx="8525814" cy="4816101"/>
          </a:xfrm>
        </p:spPr>
      </p:pic>
    </p:spTree>
    <p:extLst>
      <p:ext uri="{BB962C8B-B14F-4D97-AF65-F5344CB8AC3E}">
        <p14:creationId xmlns:p14="http://schemas.microsoft.com/office/powerpoint/2010/main" val="34883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SCOPING &amp; DECISION FACTOR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Background to the Project</a:t>
            </a:r>
          </a:p>
          <a:p>
            <a:r>
              <a:rPr lang="en-AU" dirty="0" smtClean="0"/>
              <a:t>Customer Requirements and </a:t>
            </a:r>
            <a:r>
              <a:rPr lang="en-AU" dirty="0" err="1" smtClean="0"/>
              <a:t>prorities</a:t>
            </a:r>
            <a:endParaRPr lang="en-AU" dirty="0" smtClean="0"/>
          </a:p>
          <a:p>
            <a:r>
              <a:rPr lang="en-AU" dirty="0" smtClean="0"/>
              <a:t>Strategy &amp; Plans</a:t>
            </a:r>
          </a:p>
          <a:p>
            <a:r>
              <a:rPr lang="en-AU" dirty="0" smtClean="0"/>
              <a:t>Opportunity or Problem Definition</a:t>
            </a:r>
          </a:p>
          <a:p>
            <a:r>
              <a:rPr lang="en-AU" dirty="0" smtClean="0"/>
              <a:t>Current Situation </a:t>
            </a:r>
            <a:r>
              <a:rPr lang="en-AU" dirty="0" err="1" smtClean="0"/>
              <a:t>Anaylsis</a:t>
            </a:r>
            <a:endParaRPr lang="en-AU" dirty="0" smtClean="0"/>
          </a:p>
          <a:p>
            <a:r>
              <a:rPr lang="en-AU" dirty="0" smtClean="0"/>
              <a:t>Potential Alternatives</a:t>
            </a:r>
          </a:p>
          <a:p>
            <a:r>
              <a:rPr lang="en-AU" dirty="0" smtClean="0"/>
              <a:t>Expected Benefits</a:t>
            </a:r>
          </a:p>
          <a:p>
            <a:r>
              <a:rPr lang="en-AU" dirty="0" smtClean="0"/>
              <a:t>Risk Considerations</a:t>
            </a:r>
          </a:p>
          <a:p>
            <a:r>
              <a:rPr lang="en-AU" dirty="0" smtClean="0"/>
              <a:t>Preliminary Plan &amp; Schedule</a:t>
            </a:r>
          </a:p>
        </p:txBody>
      </p:sp>
    </p:spTree>
    <p:extLst>
      <p:ext uri="{BB962C8B-B14F-4D97-AF65-F5344CB8AC3E}">
        <p14:creationId xmlns:p14="http://schemas.microsoft.com/office/powerpoint/2010/main" val="31361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ASSESSMENT &amp; SELECTION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sz="3200" b="1" dirty="0" smtClean="0"/>
              <a:t>Is the Project Doable?</a:t>
            </a:r>
            <a:r>
              <a:rPr lang="en-AU" sz="3200" dirty="0" smtClean="0"/>
              <a:t> </a:t>
            </a:r>
          </a:p>
          <a:p>
            <a:pPr marL="0" indent="0" algn="ctr">
              <a:buNone/>
            </a:pPr>
            <a:r>
              <a:rPr lang="en-AU" dirty="0" smtClean="0"/>
              <a:t> Technical and Economic Feasibility</a:t>
            </a:r>
          </a:p>
          <a:p>
            <a:pPr marL="0" indent="0" algn="ctr">
              <a:buNone/>
            </a:pPr>
            <a:r>
              <a:rPr lang="en-AU" sz="3200" b="1" dirty="0" smtClean="0"/>
              <a:t>Does it Make Sense to do it? </a:t>
            </a:r>
          </a:p>
          <a:p>
            <a:pPr marL="0" indent="0" algn="ctr">
              <a:buNone/>
            </a:pPr>
            <a:r>
              <a:rPr lang="en-AU" dirty="0" smtClean="0"/>
              <a:t> Strategic fit with organisation’s mission, objectives and strategy</a:t>
            </a:r>
          </a:p>
          <a:p>
            <a:pPr marL="0" indent="0" algn="ctr">
              <a:buNone/>
            </a:pPr>
            <a:r>
              <a:rPr lang="en-AU" sz="3200" b="1" dirty="0" smtClean="0"/>
              <a:t>Do we have anything better to do?</a:t>
            </a:r>
          </a:p>
          <a:p>
            <a:pPr marL="0" indent="0" algn="ctr">
              <a:buNone/>
            </a:pPr>
            <a:r>
              <a:rPr lang="en-AU" dirty="0" smtClean="0"/>
              <a:t> Basis of comparison between, potential projects. Which are more important</a:t>
            </a:r>
          </a:p>
        </p:txBody>
      </p:sp>
    </p:spTree>
    <p:extLst>
      <p:ext uri="{BB962C8B-B14F-4D97-AF65-F5344CB8AC3E}">
        <p14:creationId xmlns:p14="http://schemas.microsoft.com/office/powerpoint/2010/main" val="24843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DEVELOPING THE SCOPE OF WORK</a:t>
            </a:r>
            <a:endParaRPr lang="en-AU" dirty="0"/>
          </a:p>
        </p:txBody>
      </p:sp>
      <p:sp>
        <p:nvSpPr>
          <p:cNvPr id="4" name="Left-Right Arrow 3"/>
          <p:cNvSpPr/>
          <p:nvPr/>
        </p:nvSpPr>
        <p:spPr>
          <a:xfrm>
            <a:off x="3992451" y="3284112"/>
            <a:ext cx="4172754" cy="13007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970468" y="3657600"/>
            <a:ext cx="130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TO DO LIST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8886422" y="3554569"/>
            <a:ext cx="1906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FULL WORK BREAKDOWN STRUCTURE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91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A WORK BREAKDOWN STRUCTURE? (WBS)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dirty="0" smtClean="0"/>
              <a:t>The WBS provides a basis for dividing a project level scope into manageable, definable packages of work;</a:t>
            </a:r>
          </a:p>
          <a:p>
            <a:r>
              <a:rPr lang="en-AU" sz="3200" dirty="0" smtClean="0"/>
              <a:t>The WBS is a way of translating packages of work together for project objectives. These are then prioritised and formed together into parent/child </a:t>
            </a:r>
            <a:r>
              <a:rPr lang="en-AU" sz="3200" dirty="0" err="1" smtClean="0"/>
              <a:t>heirachies</a:t>
            </a:r>
            <a:endParaRPr lang="en-AU" sz="3200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87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WORK BREAKDOWN STRUCTURES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Breaks down the project objectives into increasingly detailed sub-objectives, activities and tasks.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700789" y="3252452"/>
            <a:ext cx="2421228" cy="824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PROJECT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825581" y="3881371"/>
            <a:ext cx="2421228" cy="824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TASK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7699420" y="3664576"/>
            <a:ext cx="2421228" cy="824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TASK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5471375" y="4599904"/>
            <a:ext cx="2421228" cy="824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SUB-TASK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9448800" y="4603124"/>
            <a:ext cx="2421228" cy="824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SUB-TASK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316310" y="5810518"/>
            <a:ext cx="2421228" cy="824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WORK PACKAGE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7892603" y="5833593"/>
            <a:ext cx="2421228" cy="824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WORK PACKAGE</a:t>
            </a:r>
            <a:endParaRPr lang="en-AU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64417" y="3467369"/>
            <a:ext cx="1236372" cy="359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50806" y="3358167"/>
            <a:ext cx="641797" cy="286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1"/>
          </p:cNvCxnSpPr>
          <p:nvPr/>
        </p:nvCxnSpPr>
        <p:spPr>
          <a:xfrm flipH="1">
            <a:off x="7379594" y="4076700"/>
            <a:ext cx="319826" cy="408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120648" y="3917794"/>
            <a:ext cx="852152" cy="682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</p:cNvCxnSpPr>
          <p:nvPr/>
        </p:nvCxnSpPr>
        <p:spPr>
          <a:xfrm>
            <a:off x="7892603" y="5012028"/>
            <a:ext cx="577403" cy="798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404575" y="5066227"/>
            <a:ext cx="1066800" cy="744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OUTCOMES OF THE WBS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Increases chance that all work will get completed</a:t>
            </a:r>
          </a:p>
          <a:p>
            <a:r>
              <a:rPr lang="en-AU" dirty="0" smtClean="0"/>
              <a:t>Assists in the planning process</a:t>
            </a:r>
          </a:p>
          <a:p>
            <a:r>
              <a:rPr lang="en-AU" dirty="0" smtClean="0"/>
              <a:t>Helps with budgeting, scheduling, resource availability and control</a:t>
            </a:r>
          </a:p>
          <a:p>
            <a:r>
              <a:rPr lang="en-AU" dirty="0" smtClean="0"/>
              <a:t>Shows key activities and steps for completion</a:t>
            </a:r>
          </a:p>
          <a:p>
            <a:r>
              <a:rPr lang="en-AU" dirty="0" smtClean="0"/>
              <a:t>Helps identify complexities</a:t>
            </a:r>
          </a:p>
          <a:p>
            <a:r>
              <a:rPr lang="en-AU" dirty="0" smtClean="0"/>
              <a:t>Defines clear responsibility for tasks</a:t>
            </a:r>
          </a:p>
          <a:p>
            <a:r>
              <a:rPr lang="en-AU" dirty="0" smtClean="0"/>
              <a:t>Shows where risk of time, complexity and resource allocation</a:t>
            </a:r>
          </a:p>
          <a:p>
            <a:r>
              <a:rPr lang="en-AU" dirty="0" smtClean="0"/>
              <a:t>Assists Project Manager to monitor resource use and reporting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99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DEVELOPING A WBS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Clearly define objectives</a:t>
            </a:r>
          </a:p>
          <a:p>
            <a:r>
              <a:rPr lang="en-AU" sz="2800" dirty="0" smtClean="0"/>
              <a:t>Create steps to get to the objectives</a:t>
            </a:r>
          </a:p>
          <a:p>
            <a:r>
              <a:rPr lang="en-AU" sz="2800" dirty="0" smtClean="0"/>
              <a:t>What are the major outcomes required</a:t>
            </a:r>
          </a:p>
          <a:p>
            <a:r>
              <a:rPr lang="en-AU" sz="2800" dirty="0" smtClean="0"/>
              <a:t>How much time is required</a:t>
            </a:r>
          </a:p>
          <a:p>
            <a:r>
              <a:rPr lang="en-AU" sz="2800" dirty="0" smtClean="0"/>
              <a:t>Who will do it</a:t>
            </a:r>
          </a:p>
          <a:p>
            <a:r>
              <a:rPr lang="en-AU" sz="2800" dirty="0"/>
              <a:t>W</a:t>
            </a:r>
            <a:r>
              <a:rPr lang="en-AU" sz="2800" dirty="0" smtClean="0"/>
              <a:t>hen is it due</a:t>
            </a:r>
          </a:p>
        </p:txBody>
      </p:sp>
    </p:spTree>
    <p:extLst>
      <p:ext uri="{BB962C8B-B14F-4D97-AF65-F5344CB8AC3E}">
        <p14:creationId xmlns:p14="http://schemas.microsoft.com/office/powerpoint/2010/main" val="31434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SAMPLE WBS – BUILDING A HOUSE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1" y="1803043"/>
            <a:ext cx="10723111" cy="4404573"/>
          </a:xfrm>
        </p:spPr>
      </p:pic>
    </p:spTree>
    <p:extLst>
      <p:ext uri="{BB962C8B-B14F-4D97-AF65-F5344CB8AC3E}">
        <p14:creationId xmlns:p14="http://schemas.microsoft.com/office/powerpoint/2010/main" val="32199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MANAGING SCOPE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Have a clearly defined and documented scope that is agreed up front in a Project Summary Report</a:t>
            </a:r>
          </a:p>
          <a:p>
            <a:r>
              <a:rPr lang="en-AU" dirty="0" smtClean="0"/>
              <a:t>Have a clearly defined procedure for changes to scope</a:t>
            </a:r>
          </a:p>
          <a:p>
            <a:r>
              <a:rPr lang="en-AU" dirty="0" smtClean="0"/>
              <a:t>Have clearly defined procedure for dealing with emergent work, additional work and underestimation of existing work</a:t>
            </a:r>
          </a:p>
          <a:p>
            <a:r>
              <a:rPr lang="en-AU" dirty="0" smtClean="0"/>
              <a:t>Double check WBS and make sure that nothing has been forgotten?</a:t>
            </a:r>
          </a:p>
          <a:p>
            <a:r>
              <a:rPr lang="en-AU" dirty="0" smtClean="0"/>
              <a:t>Report monthly on progress </a:t>
            </a:r>
          </a:p>
          <a:p>
            <a:r>
              <a:rPr lang="en-AU" dirty="0" smtClean="0"/>
              <a:t>Have a “wish list” documented for out of scope work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3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DEFINITION OF A PROJECT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project is a temporary endeavour under taken to create a unique outcome, product or service. </a:t>
            </a:r>
          </a:p>
          <a:p>
            <a:r>
              <a:rPr lang="en-AU" dirty="0" smtClean="0"/>
              <a:t>Temporary means that every project has a definite beginning and end. </a:t>
            </a:r>
          </a:p>
          <a:p>
            <a:r>
              <a:rPr lang="en-AU" dirty="0" smtClean="0"/>
              <a:t>Unique means that the outcome is different in in some distinguishing way from similar outcomes, products or services</a:t>
            </a:r>
          </a:p>
          <a:p>
            <a:r>
              <a:rPr lang="en-AU" dirty="0" smtClean="0"/>
              <a:t>OR</a:t>
            </a:r>
          </a:p>
          <a:p>
            <a:r>
              <a:rPr lang="en-AU" dirty="0" smtClean="0"/>
              <a:t>A project is a unique set of activities that are meant to produce a defined outcome, with a specific start and finish date, and a specific allocation of resources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467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SUMMARY REPORT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78" y="1428750"/>
            <a:ext cx="8628844" cy="5166402"/>
          </a:xfrm>
        </p:spPr>
      </p:pic>
    </p:spTree>
    <p:extLst>
      <p:ext uri="{BB962C8B-B14F-4D97-AF65-F5344CB8AC3E}">
        <p14:creationId xmlns:p14="http://schemas.microsoft.com/office/powerpoint/2010/main" val="3687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CRITICAL PATH METHOD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4254"/>
            <a:ext cx="9601200" cy="4193146"/>
          </a:xfrm>
        </p:spPr>
        <p:txBody>
          <a:bodyPr>
            <a:normAutofit/>
          </a:bodyPr>
          <a:lstStyle/>
          <a:p>
            <a:r>
              <a:rPr lang="en-AU" sz="2400" dirty="0" smtClean="0"/>
              <a:t>Is a management tool that allows us to:</a:t>
            </a:r>
          </a:p>
          <a:p>
            <a:pPr lvl="1"/>
            <a:r>
              <a:rPr lang="en-AU" sz="2400" dirty="0" smtClean="0"/>
              <a:t>Plan</a:t>
            </a:r>
          </a:p>
          <a:p>
            <a:pPr lvl="2"/>
            <a:r>
              <a:rPr lang="en-AU" sz="2400" dirty="0" smtClean="0"/>
              <a:t>Establish a Logical progression of work</a:t>
            </a:r>
          </a:p>
          <a:p>
            <a:pPr lvl="2"/>
            <a:r>
              <a:rPr lang="en-AU" sz="2400" dirty="0" smtClean="0"/>
              <a:t>Establish timings</a:t>
            </a:r>
          </a:p>
          <a:p>
            <a:pPr lvl="2"/>
            <a:r>
              <a:rPr lang="en-AU" sz="2400" dirty="0" smtClean="0"/>
              <a:t>Determine resource requirements </a:t>
            </a:r>
          </a:p>
          <a:p>
            <a:pPr lvl="2"/>
            <a:r>
              <a:rPr lang="en-AU" sz="2400" dirty="0" smtClean="0"/>
              <a:t>Develop a budget</a:t>
            </a:r>
          </a:p>
          <a:p>
            <a:pPr lvl="1"/>
            <a:r>
              <a:rPr lang="en-AU" sz="2400" dirty="0" smtClean="0"/>
              <a:t>Control</a:t>
            </a:r>
          </a:p>
          <a:p>
            <a:pPr lvl="2"/>
            <a:r>
              <a:rPr lang="en-AU" sz="2400" dirty="0" smtClean="0"/>
              <a:t>Control Progress</a:t>
            </a:r>
          </a:p>
          <a:p>
            <a:pPr lvl="2"/>
            <a:r>
              <a:rPr lang="en-AU" sz="2400" dirty="0" smtClean="0"/>
              <a:t>Control Costs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514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the Critical Path looks like…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98" y="1300497"/>
            <a:ext cx="8653161" cy="5410043"/>
          </a:xfrm>
        </p:spPr>
      </p:pic>
    </p:spTree>
    <p:extLst>
      <p:ext uri="{BB962C8B-B14F-4D97-AF65-F5344CB8AC3E}">
        <p14:creationId xmlns:p14="http://schemas.microsoft.com/office/powerpoint/2010/main" val="10470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Critical Path in real life…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8" y="1325719"/>
            <a:ext cx="7836359" cy="5259039"/>
          </a:xfrm>
        </p:spPr>
      </p:pic>
    </p:spTree>
    <p:extLst>
      <p:ext uri="{BB962C8B-B14F-4D97-AF65-F5344CB8AC3E}">
        <p14:creationId xmlns:p14="http://schemas.microsoft.com/office/powerpoint/2010/main" val="28902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Critical Path in the real world…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9" y="1428750"/>
            <a:ext cx="9646073" cy="5392127"/>
          </a:xfrm>
        </p:spPr>
      </p:pic>
    </p:spTree>
    <p:extLst>
      <p:ext uri="{BB962C8B-B14F-4D97-AF65-F5344CB8AC3E}">
        <p14:creationId xmlns:p14="http://schemas.microsoft.com/office/powerpoint/2010/main" val="29502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Reporting Control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84" y="2794716"/>
            <a:ext cx="8308845" cy="3412901"/>
          </a:xfrm>
        </p:spPr>
      </p:pic>
      <p:sp>
        <p:nvSpPr>
          <p:cNvPr id="3" name="Rectangle 2"/>
          <p:cNvSpPr/>
          <p:nvPr/>
        </p:nvSpPr>
        <p:spPr>
          <a:xfrm>
            <a:off x="3747752" y="2446987"/>
            <a:ext cx="2150772" cy="888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Monthly Control (Overall Project Manager)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272728" y="3335629"/>
            <a:ext cx="2150772" cy="888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Weekly Control </a:t>
            </a:r>
          </a:p>
          <a:p>
            <a:pPr algn="ctr"/>
            <a:r>
              <a:rPr lang="en-AU" dirty="0" smtClean="0"/>
              <a:t>(Task/Team Manager)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5442" y="4943879"/>
            <a:ext cx="2150772" cy="888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Daily Control </a:t>
            </a:r>
          </a:p>
          <a:p>
            <a:pPr algn="ctr"/>
            <a:r>
              <a:rPr lang="en-AU" dirty="0" smtClean="0"/>
              <a:t>(Workers)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55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MILESTONES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b="1" dirty="0" smtClean="0"/>
              <a:t>Milestones – points in the project representing the completion of key activities.</a:t>
            </a:r>
          </a:p>
          <a:p>
            <a:pPr lvl="1"/>
            <a:r>
              <a:rPr lang="en-AU" sz="2400" dirty="0" smtClean="0"/>
              <a:t>Strictly defined, milestones are tasks, inserted in the project network have a zero duration, consume no resources and are control points only</a:t>
            </a:r>
          </a:p>
          <a:p>
            <a:pPr lvl="1"/>
            <a:r>
              <a:rPr lang="en-AU" sz="2400" dirty="0" smtClean="0"/>
              <a:t>Milestones may be created just to have a control point for checking the project OR they may naturally occur in the form of key tasks in the network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6791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55" y="428222"/>
            <a:ext cx="9601200" cy="1485900"/>
          </a:xfrm>
        </p:spPr>
        <p:txBody>
          <a:bodyPr/>
          <a:lstStyle/>
          <a:p>
            <a:r>
              <a:rPr lang="en-AU" dirty="0" smtClean="0"/>
              <a:t>Project Control: Milestones &amp; Selection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8" y="1113534"/>
            <a:ext cx="6375042" cy="5744466"/>
          </a:xfrm>
        </p:spPr>
      </p:pic>
    </p:spTree>
    <p:extLst>
      <p:ext uri="{BB962C8B-B14F-4D97-AF65-F5344CB8AC3E}">
        <p14:creationId xmlns:p14="http://schemas.microsoft.com/office/powerpoint/2010/main" val="41124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MANAGING SMALL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Normally have a small team, who also have to work on other tasks in normal business operations</a:t>
            </a:r>
          </a:p>
          <a:p>
            <a:r>
              <a:rPr lang="en-AU" dirty="0" smtClean="0"/>
              <a:t>Use a formal project management technique for easy of reporting and management of project</a:t>
            </a:r>
          </a:p>
          <a:p>
            <a:r>
              <a:rPr lang="en-AU" dirty="0" smtClean="0"/>
              <a:t>Often a significant financial commitment relative to the size of the organisation undertaking the project</a:t>
            </a:r>
          </a:p>
          <a:p>
            <a:r>
              <a:rPr lang="en-AU" dirty="0" smtClean="0"/>
              <a:t>Less detailed planning required – can take shortcuts</a:t>
            </a:r>
          </a:p>
          <a:p>
            <a:r>
              <a:rPr lang="en-AU" dirty="0" smtClean="0"/>
              <a:t>Manual systems are normally fine to use, i.e. excel spreadsheets </a:t>
            </a:r>
          </a:p>
          <a:p>
            <a:r>
              <a:rPr lang="en-AU" dirty="0" smtClean="0"/>
              <a:t>Less formal reporting, for instance can manually mark up diagram or paper copy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11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Small Project Planning </a:t>
            </a:r>
            <a:br>
              <a:rPr lang="en-AU" dirty="0" smtClean="0"/>
            </a:br>
            <a:r>
              <a:rPr lang="en-AU" sz="2400" dirty="0" smtClean="0"/>
              <a:t>List tasks, Resources &amp; Duration</a:t>
            </a:r>
            <a:endParaRPr lang="en-AU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3" y="1732209"/>
            <a:ext cx="7127747" cy="9076000"/>
          </a:xfrm>
        </p:spPr>
      </p:pic>
    </p:spTree>
    <p:extLst>
      <p:ext uri="{BB962C8B-B14F-4D97-AF65-F5344CB8AC3E}">
        <p14:creationId xmlns:p14="http://schemas.microsoft.com/office/powerpoint/2010/main" val="22920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DEFINITIION OF PROJECT MANAGEMENT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Project Management is the planning, organising, directing and controlling of organisational resources for a relatively short-term objective, that has been established to complete specific goals and objectives.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7738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3693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Create WBS &amp; GANTT Chart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6" name="Content Placeholder 5" descr="img022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t="20641" r="21734" b="962"/>
          <a:stretch/>
        </p:blipFill>
        <p:spPr>
          <a:xfrm>
            <a:off x="1371600" y="1506828"/>
            <a:ext cx="9511047" cy="5160250"/>
          </a:xfrm>
        </p:spPr>
      </p:pic>
    </p:spTree>
    <p:extLst>
      <p:ext uri="{BB962C8B-B14F-4D97-AF65-F5344CB8AC3E}">
        <p14:creationId xmlns:p14="http://schemas.microsoft.com/office/powerpoint/2010/main" val="24850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WBS &amp; GANTT CHART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13" y="2618504"/>
            <a:ext cx="9661313" cy="2996685"/>
          </a:xfrm>
        </p:spPr>
      </p:pic>
    </p:spTree>
    <p:extLst>
      <p:ext uri="{BB962C8B-B14F-4D97-AF65-F5344CB8AC3E}">
        <p14:creationId xmlns:p14="http://schemas.microsoft.com/office/powerpoint/2010/main" val="2731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 HISTOGRAM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81" y="1428750"/>
            <a:ext cx="7076237" cy="5312724"/>
          </a:xfrm>
        </p:spPr>
      </p:pic>
    </p:spTree>
    <p:extLst>
      <p:ext uri="{BB962C8B-B14F-4D97-AF65-F5344CB8AC3E}">
        <p14:creationId xmlns:p14="http://schemas.microsoft.com/office/powerpoint/2010/main" val="11839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TIPS AND TRICKS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Use every second row for the WBS, then you can track the progress in the link below in a different colour</a:t>
            </a:r>
          </a:p>
          <a:p>
            <a:r>
              <a:rPr lang="en-AU" dirty="0" smtClean="0"/>
              <a:t>Changes to plan can be done by inserting new rows and columns</a:t>
            </a:r>
          </a:p>
          <a:p>
            <a:r>
              <a:rPr lang="en-AU" dirty="0" smtClean="0"/>
              <a:t>Always keep an original copy of the first plan separate to other plans and working files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00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MANAGEMENT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dirty="0" smtClean="0"/>
              <a:t>Project Managers are concerned about: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AU" sz="3200" dirty="0" smtClean="0"/>
              <a:t>Time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AU" sz="3200" dirty="0" smtClean="0"/>
              <a:t>Tasks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AU" sz="3200" dirty="0" smtClean="0"/>
              <a:t>People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AU" sz="3200" dirty="0" smtClean="0"/>
              <a:t>Results</a:t>
            </a:r>
          </a:p>
          <a:p>
            <a:pPr lvl="1"/>
            <a:endParaRPr lang="en-AU" dirty="0"/>
          </a:p>
          <a:p>
            <a:pPr marL="530352" lvl="1" indent="0" algn="ctr">
              <a:buNone/>
            </a:pPr>
            <a:r>
              <a:rPr lang="en-AU" dirty="0" smtClean="0"/>
              <a:t>Need a balance across all 4 to be a good Project Manager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91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LEADERSHIP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5400" i="1" dirty="0" smtClean="0">
                <a:latin typeface="Century Schoolbook" panose="02040604050505020304" pitchFamily="18" charset="0"/>
              </a:rPr>
              <a:t>When the best leader’s work is done, the people say</a:t>
            </a:r>
          </a:p>
          <a:p>
            <a:pPr marL="0" indent="0" algn="ctr">
              <a:buNone/>
            </a:pPr>
            <a:r>
              <a:rPr lang="en-AU" sz="5400" i="1" dirty="0" smtClean="0">
                <a:latin typeface="Century Schoolbook" panose="02040604050505020304" pitchFamily="18" charset="0"/>
              </a:rPr>
              <a:t> “We did it ourselves”</a:t>
            </a:r>
          </a:p>
          <a:p>
            <a:pPr marL="0" indent="0" algn="ctr">
              <a:buNone/>
            </a:pPr>
            <a:r>
              <a:rPr lang="en-AU" sz="5400" i="1" dirty="0" smtClean="0">
                <a:latin typeface="Century Schoolbook" panose="02040604050505020304" pitchFamily="18" charset="0"/>
              </a:rPr>
              <a:t>Lao-Tzu</a:t>
            </a:r>
            <a:endParaRPr lang="en-AU" sz="54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Cause &amp; Effect……….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3200" dirty="0" smtClean="0"/>
              <a:t>CORE SKILLS – Self Awareness, Goal Setting &amp; Planning, Communication</a:t>
            </a:r>
          </a:p>
          <a:p>
            <a:r>
              <a:rPr lang="en-AU" sz="3200" dirty="0" smtClean="0"/>
              <a:t>SUPPORT SKILLS -  Delegation feedback &amp; Control, Time management &amp; Self Management, Problem Solving, Decision Making</a:t>
            </a:r>
          </a:p>
          <a:p>
            <a:r>
              <a:rPr lang="en-AU" sz="3200" dirty="0" smtClean="0"/>
              <a:t>EFFECTS – Conflict Management, Team Building, Motivating &amp; Influencing, Stress Management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04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Effort – Throwing Resources at a Project slows it down…..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For projects depend on intellectual effort, more resources when project gest into trouble can make things worse. </a:t>
            </a:r>
          </a:p>
          <a:p>
            <a:r>
              <a:rPr lang="en-AU" sz="2800" dirty="0" smtClean="0"/>
              <a:t>This is because people already on the project have to stop or slow down in order to make time to get new members up to speed before becoming productive</a:t>
            </a:r>
          </a:p>
          <a:p>
            <a:r>
              <a:rPr lang="en-AU" sz="2800" dirty="0" smtClean="0"/>
              <a:t>The time lost doing this can be more than the gains achieved by the extra resources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494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EFFECTIVE PROJECT MANAGEMENT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Effective Project managers do not need to be technical specialists</a:t>
            </a:r>
          </a:p>
          <a:p>
            <a:r>
              <a:rPr lang="en-AU" dirty="0" smtClean="0"/>
              <a:t>Specialisation can often slow things down as managers get stuck into the detail</a:t>
            </a:r>
          </a:p>
          <a:p>
            <a:r>
              <a:rPr lang="en-AU" dirty="0" smtClean="0"/>
              <a:t>Effective project management unleashes the team to do the content of the project</a:t>
            </a:r>
          </a:p>
          <a:p>
            <a:endParaRPr lang="en-AU" dirty="0"/>
          </a:p>
          <a:p>
            <a:r>
              <a:rPr lang="en-AU" dirty="0" smtClean="0"/>
              <a:t>THE ROLE OF THE PROJECT MANAGER IS TO:</a:t>
            </a:r>
          </a:p>
          <a:p>
            <a:pPr lvl="1"/>
            <a:r>
              <a:rPr lang="en-AU" dirty="0" smtClean="0"/>
              <a:t>Interface with Management</a:t>
            </a:r>
          </a:p>
          <a:p>
            <a:pPr lvl="1"/>
            <a:r>
              <a:rPr lang="en-AU" dirty="0" smtClean="0"/>
              <a:t>Planning Agent</a:t>
            </a:r>
          </a:p>
          <a:p>
            <a:pPr lvl="1"/>
            <a:r>
              <a:rPr lang="en-AU" dirty="0" smtClean="0"/>
              <a:t>Team Leadership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52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INTERFACE MANAGEMENT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z="3200" dirty="0" smtClean="0"/>
              <a:t>Managing People within the project team</a:t>
            </a:r>
          </a:p>
          <a:p>
            <a:r>
              <a:rPr lang="en-AU" sz="3200" dirty="0" smtClean="0"/>
              <a:t>Maintaining the balance between technical and managerial project functions</a:t>
            </a:r>
          </a:p>
          <a:p>
            <a:r>
              <a:rPr lang="en-AU" sz="3200" dirty="0" smtClean="0"/>
              <a:t>Coping with risk – ensuring the risk assessment done to an adequate level and acceptable trade-offs are made;</a:t>
            </a:r>
          </a:p>
          <a:p>
            <a:r>
              <a:rPr lang="en-AU" sz="3200" dirty="0" smtClean="0"/>
              <a:t>Surviving organisations </a:t>
            </a:r>
            <a:r>
              <a:rPr lang="en-AU" sz="3200" dirty="0" err="1" smtClean="0"/>
              <a:t>contraints</a:t>
            </a:r>
            <a:r>
              <a:rPr lang="en-AU" sz="3200" dirty="0" smtClean="0"/>
              <a:t> i.e. dealing with organisational politics</a:t>
            </a:r>
          </a:p>
          <a:p>
            <a:endParaRPr lang="en-AU" sz="32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30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6 PHASES OF A PROJECT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ENTHUSIASM</a:t>
            </a:r>
          </a:p>
          <a:p>
            <a:r>
              <a:rPr lang="en-AU" dirty="0" smtClean="0"/>
              <a:t>DILLUSIONMENT</a:t>
            </a:r>
          </a:p>
          <a:p>
            <a:r>
              <a:rPr lang="en-AU" dirty="0" smtClean="0"/>
              <a:t>PANIC</a:t>
            </a:r>
          </a:p>
          <a:p>
            <a:r>
              <a:rPr lang="en-AU" dirty="0" smtClean="0"/>
              <a:t>SEARCH FOR THE GUILTY</a:t>
            </a:r>
          </a:p>
          <a:p>
            <a:r>
              <a:rPr lang="en-AU" dirty="0" smtClean="0"/>
              <a:t>PUNISH THE INNOCENT</a:t>
            </a:r>
          </a:p>
          <a:p>
            <a:r>
              <a:rPr lang="en-AU" dirty="0" smtClean="0"/>
              <a:t>PRAISE AND HONOURS FOR THE NON-PARTICIPANTS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2978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PLANNING AGENT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3200" dirty="0" smtClean="0"/>
              <a:t>Ensuring the scope of work is clearly defined and complete task definitions developed</a:t>
            </a:r>
          </a:p>
          <a:p>
            <a:r>
              <a:rPr lang="en-AU" sz="3200" dirty="0" smtClean="0"/>
              <a:t>Resource requirements defined</a:t>
            </a:r>
          </a:p>
          <a:p>
            <a:r>
              <a:rPr lang="en-AU" sz="3200" dirty="0" smtClean="0"/>
              <a:t>Major timetable milestones identified and agreed</a:t>
            </a:r>
          </a:p>
          <a:p>
            <a:r>
              <a:rPr lang="en-AU" sz="3200" dirty="0" smtClean="0"/>
              <a:t>Success criteria for project completion – technical/quality criteria defined</a:t>
            </a:r>
          </a:p>
          <a:p>
            <a:r>
              <a:rPr lang="en-AU" sz="3200" dirty="0" smtClean="0"/>
              <a:t>The basis for performance measurement defined and project reporting system in place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93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TEAM LEADERSHIP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Guiding the team through the team formation process</a:t>
            </a:r>
          </a:p>
          <a:p>
            <a:r>
              <a:rPr lang="en-AU" sz="3200" dirty="0" smtClean="0"/>
              <a:t>Establishing ground rules for team working</a:t>
            </a:r>
          </a:p>
          <a:p>
            <a:r>
              <a:rPr lang="en-AU" sz="3200" dirty="0" smtClean="0"/>
              <a:t>Establishing and reinforcing a strong performance ethic within the team;</a:t>
            </a:r>
          </a:p>
          <a:p>
            <a:r>
              <a:rPr lang="en-AU" sz="3200" dirty="0" smtClean="0"/>
              <a:t>Acknowledge the value of individual contributions</a:t>
            </a:r>
          </a:p>
          <a:p>
            <a:r>
              <a:rPr lang="en-AU" sz="3200" dirty="0" smtClean="0"/>
              <a:t>Balancing the concerns for tasks, people, time and results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2265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LAUNCHING AN EFFECTIVE TEAM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dirty="0" smtClean="0"/>
              <a:t>Establish ground rules</a:t>
            </a:r>
          </a:p>
          <a:p>
            <a:r>
              <a:rPr lang="en-AU" sz="3200" dirty="0" smtClean="0"/>
              <a:t>Develop a team mission/purpose</a:t>
            </a:r>
          </a:p>
          <a:p>
            <a:r>
              <a:rPr lang="en-AU" sz="3200" dirty="0" smtClean="0"/>
              <a:t>Develop a shared team vision</a:t>
            </a:r>
          </a:p>
          <a:p>
            <a:r>
              <a:rPr lang="en-AU" sz="3200" dirty="0" smtClean="0"/>
              <a:t>Develop specific team goals, objectives and performance targets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31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RISK MANAGEMENT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2409825"/>
            <a:ext cx="3619500" cy="3333750"/>
          </a:xfrm>
        </p:spPr>
      </p:pic>
    </p:spTree>
    <p:extLst>
      <p:ext uri="{BB962C8B-B14F-4D97-AF65-F5344CB8AC3E}">
        <p14:creationId xmlns:p14="http://schemas.microsoft.com/office/powerpoint/2010/main" val="9438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RISK MANAGEMENT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15" y="2286000"/>
            <a:ext cx="5834970" cy="3581400"/>
          </a:xfrm>
        </p:spPr>
      </p:pic>
    </p:spTree>
    <p:extLst>
      <p:ext uri="{BB962C8B-B14F-4D97-AF65-F5344CB8AC3E}">
        <p14:creationId xmlns:p14="http://schemas.microsoft.com/office/powerpoint/2010/main" val="24563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RISK REGISTER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1436970"/>
            <a:ext cx="6832242" cy="5279460"/>
          </a:xfrm>
        </p:spPr>
      </p:pic>
    </p:spTree>
    <p:extLst>
      <p:ext uri="{BB962C8B-B14F-4D97-AF65-F5344CB8AC3E}">
        <p14:creationId xmlns:p14="http://schemas.microsoft.com/office/powerpoint/2010/main" val="1959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ROLE OF PROJECTS IN ORGANISATIONS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50017"/>
            <a:ext cx="9601200" cy="3581400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109693" y="2550017"/>
            <a:ext cx="2125014" cy="862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STRATEGY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279560" y="4288664"/>
            <a:ext cx="2756079" cy="1223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OPERATIONS </a:t>
            </a:r>
          </a:p>
          <a:p>
            <a:pPr algn="ctr"/>
            <a:r>
              <a:rPr lang="en-AU" dirty="0" smtClean="0"/>
              <a:t>Business as Usual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6967470" y="4069992"/>
            <a:ext cx="2653048" cy="1287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PROJECTS</a:t>
            </a:r>
          </a:p>
          <a:p>
            <a:pPr algn="ctr"/>
            <a:r>
              <a:rPr lang="en-AU" dirty="0" smtClean="0"/>
              <a:t>Change</a:t>
            </a:r>
            <a:endParaRPr lang="en-AU" dirty="0"/>
          </a:p>
        </p:txBody>
      </p:sp>
      <p:sp>
        <p:nvSpPr>
          <p:cNvPr id="7" name="Left Arrow 6"/>
          <p:cNvSpPr/>
          <p:nvPr/>
        </p:nvSpPr>
        <p:spPr>
          <a:xfrm>
            <a:off x="4884313" y="4533363"/>
            <a:ext cx="2575774" cy="85000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Integrate</a:t>
            </a:r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328079" y="2981459"/>
            <a:ext cx="1262129" cy="1023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683358" y="2981459"/>
            <a:ext cx="1287887" cy="1232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30321" y="6021878"/>
            <a:ext cx="770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/>
              <a:t>Today’s Project is tomorrow’s “business as usual”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1168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CRITICAL ELEMENTS TO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3200" dirty="0" smtClean="0"/>
              <a:t>OUTCOMES: Technical Specification and Quality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200" dirty="0" smtClean="0"/>
              <a:t>TIME: Due Date and Schedule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200" dirty="0" smtClean="0"/>
              <a:t>COST: Budget and Financial Outcomes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4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ROLE OF PROJECTS IN ORGANISATIONS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46450"/>
            <a:ext cx="9601200" cy="3065707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109693" y="2550017"/>
            <a:ext cx="2125014" cy="862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STRATEGY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279560" y="4288664"/>
            <a:ext cx="2756079" cy="1223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OPERATIONS </a:t>
            </a:r>
          </a:p>
          <a:p>
            <a:pPr algn="ctr"/>
            <a:r>
              <a:rPr lang="en-AU" dirty="0" smtClean="0"/>
              <a:t>Business as Usual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6967470" y="4069992"/>
            <a:ext cx="2653048" cy="1287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PROJECTS</a:t>
            </a:r>
          </a:p>
          <a:p>
            <a:pPr algn="ctr"/>
            <a:r>
              <a:rPr lang="en-AU" dirty="0" smtClean="0"/>
              <a:t>Change</a:t>
            </a:r>
            <a:endParaRPr lang="en-AU" dirty="0"/>
          </a:p>
        </p:txBody>
      </p:sp>
      <p:sp>
        <p:nvSpPr>
          <p:cNvPr id="7" name="Left Arrow 6"/>
          <p:cNvSpPr/>
          <p:nvPr/>
        </p:nvSpPr>
        <p:spPr>
          <a:xfrm>
            <a:off x="4884313" y="4533363"/>
            <a:ext cx="2575774" cy="850006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Integrate</a:t>
            </a:r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328079" y="2981459"/>
            <a:ext cx="1262129" cy="1023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683358" y="2981459"/>
            <a:ext cx="1287887" cy="1232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79559" y="5587284"/>
            <a:ext cx="2756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Processes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Budgets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Operational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Top Down Objectives	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967470" y="5380672"/>
            <a:ext cx="27560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Projects, Programs and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Project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Time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One off Objectives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20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PROJECT MANAGEMENT PROCESS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661374" y="1813102"/>
            <a:ext cx="1841677" cy="374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CONCEPT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4037525" y="1781711"/>
            <a:ext cx="1661375" cy="405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DEVELOPMENT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6233374" y="1734220"/>
            <a:ext cx="202198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IMPLEMENTATION	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8564451" y="1761588"/>
            <a:ext cx="2318197" cy="425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FINALISATION	</a:t>
            </a:r>
            <a:endParaRPr lang="en-AU" dirty="0"/>
          </a:p>
        </p:txBody>
      </p:sp>
      <p:sp>
        <p:nvSpPr>
          <p:cNvPr id="8" name="Right Arrow 7"/>
          <p:cNvSpPr/>
          <p:nvPr/>
        </p:nvSpPr>
        <p:spPr>
          <a:xfrm>
            <a:off x="3503051" y="1919154"/>
            <a:ext cx="534474" cy="2012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ight Arrow 8"/>
          <p:cNvSpPr/>
          <p:nvPr/>
        </p:nvSpPr>
        <p:spPr>
          <a:xfrm>
            <a:off x="5698900" y="1862204"/>
            <a:ext cx="534474" cy="2012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>
            <a:off x="8207062" y="1891789"/>
            <a:ext cx="534474" cy="2012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661374" y="2344964"/>
            <a:ext cx="1558344" cy="875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Project Identification &amp; Initiation	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1661374" y="3580327"/>
            <a:ext cx="1584102" cy="94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Preliminary Scoping &amp; Assessment</a:t>
            </a:r>
            <a:endParaRPr lang="en-AU" dirty="0"/>
          </a:p>
        </p:txBody>
      </p:sp>
      <p:sp>
        <p:nvSpPr>
          <p:cNvPr id="13" name="Oval 12"/>
          <p:cNvSpPr/>
          <p:nvPr/>
        </p:nvSpPr>
        <p:spPr>
          <a:xfrm>
            <a:off x="1661374" y="5035639"/>
            <a:ext cx="1687133" cy="1094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Low Level approval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008549" y="2511781"/>
            <a:ext cx="1690351" cy="893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Detailed plan and scoping</a:t>
            </a:r>
            <a:endParaRPr lang="en-AU" dirty="0"/>
          </a:p>
        </p:txBody>
      </p:sp>
      <p:sp>
        <p:nvSpPr>
          <p:cNvPr id="15" name="Oval 14"/>
          <p:cNvSpPr/>
          <p:nvPr/>
        </p:nvSpPr>
        <p:spPr>
          <a:xfrm>
            <a:off x="4008549" y="3773510"/>
            <a:ext cx="1613078" cy="1081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Higher Level Plan</a:t>
            </a: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6360553" y="2430736"/>
            <a:ext cx="1767625" cy="1055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Detailed Preparation, Design &amp; Planning	</a:t>
            </a:r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6375042" y="3940935"/>
            <a:ext cx="1738648" cy="126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Work issue and execution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6395969" y="5470654"/>
            <a:ext cx="1732209" cy="1248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Monitoring, Feedback and Control</a:t>
            </a:r>
            <a:endParaRPr lang="en-AU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8718997" y="2511781"/>
            <a:ext cx="2009104" cy="1119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en-AU" dirty="0" smtClean="0"/>
              <a:t>Finalisation, Completion &amp; Handover	</a:t>
            </a:r>
            <a:endParaRPr lang="en-AU" dirty="0"/>
          </a:p>
        </p:txBody>
      </p:sp>
      <p:sp>
        <p:nvSpPr>
          <p:cNvPr id="20" name="Oval 19"/>
          <p:cNvSpPr/>
          <p:nvPr/>
        </p:nvSpPr>
        <p:spPr>
          <a:xfrm>
            <a:off x="8741537" y="4031087"/>
            <a:ext cx="1986564" cy="1081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Client Acceptance</a:t>
            </a:r>
            <a:endParaRPr lang="en-AU" dirty="0"/>
          </a:p>
        </p:txBody>
      </p:sp>
      <p:sp>
        <p:nvSpPr>
          <p:cNvPr id="21" name="Rectangle 20"/>
          <p:cNvSpPr/>
          <p:nvPr/>
        </p:nvSpPr>
        <p:spPr>
          <a:xfrm>
            <a:off x="8989453" y="5456853"/>
            <a:ext cx="1738648" cy="1262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Post Audit</a:t>
            </a:r>
            <a:endParaRPr lang="en-AU" dirty="0"/>
          </a:p>
        </p:txBody>
      </p:sp>
      <p:cxnSp>
        <p:nvCxnSpPr>
          <p:cNvPr id="26" name="Straight Arrow Connector 25"/>
          <p:cNvCxnSpPr>
            <a:stCxn id="11" idx="2"/>
            <a:endCxn id="12" idx="0"/>
          </p:cNvCxnSpPr>
          <p:nvPr/>
        </p:nvCxnSpPr>
        <p:spPr>
          <a:xfrm>
            <a:off x="2440546" y="3220120"/>
            <a:ext cx="12879" cy="360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13" idx="0"/>
          </p:cNvCxnSpPr>
          <p:nvPr/>
        </p:nvCxnSpPr>
        <p:spPr>
          <a:xfrm>
            <a:off x="2453425" y="4520485"/>
            <a:ext cx="51516" cy="51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1"/>
          </p:cNvCxnSpPr>
          <p:nvPr/>
        </p:nvCxnSpPr>
        <p:spPr>
          <a:xfrm flipV="1">
            <a:off x="3219718" y="2958418"/>
            <a:ext cx="788831" cy="2154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  <a:endCxn id="15" idx="0"/>
          </p:cNvCxnSpPr>
          <p:nvPr/>
        </p:nvCxnSpPr>
        <p:spPr>
          <a:xfrm flipH="1">
            <a:off x="4815088" y="3405054"/>
            <a:ext cx="38637" cy="368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566893" y="2782542"/>
            <a:ext cx="777561" cy="1158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2"/>
            <a:endCxn id="17" idx="0"/>
          </p:cNvCxnSpPr>
          <p:nvPr/>
        </p:nvCxnSpPr>
        <p:spPr>
          <a:xfrm>
            <a:off x="7244366" y="3486098"/>
            <a:ext cx="0" cy="454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2"/>
            <a:endCxn id="18" idx="0"/>
          </p:cNvCxnSpPr>
          <p:nvPr/>
        </p:nvCxnSpPr>
        <p:spPr>
          <a:xfrm>
            <a:off x="7244366" y="5203065"/>
            <a:ext cx="17708" cy="26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9" idx="1"/>
          </p:cNvCxnSpPr>
          <p:nvPr/>
        </p:nvCxnSpPr>
        <p:spPr>
          <a:xfrm flipV="1">
            <a:off x="8144278" y="3071308"/>
            <a:ext cx="574719" cy="251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9" idx="2"/>
            <a:endCxn id="20" idx="0"/>
          </p:cNvCxnSpPr>
          <p:nvPr/>
        </p:nvCxnSpPr>
        <p:spPr>
          <a:xfrm>
            <a:off x="9723549" y="3630835"/>
            <a:ext cx="11270" cy="400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1" idx="0"/>
          </p:cNvCxnSpPr>
          <p:nvPr/>
        </p:nvCxnSpPr>
        <p:spPr>
          <a:xfrm>
            <a:off x="9858777" y="5112912"/>
            <a:ext cx="0" cy="343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2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MANAGEMENT PROCESSES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3600" dirty="0" smtClean="0"/>
              <a:t>INITIATING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 smtClean="0"/>
              <a:t>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 smtClean="0"/>
              <a:t>CONTROLLING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 smtClean="0"/>
              <a:t>EXECUTIING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600" dirty="0" smtClean="0"/>
              <a:t>CLOSING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5707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191</TotalTime>
  <Words>1321</Words>
  <Application>Microsoft Office PowerPoint</Application>
  <PresentationFormat>Widescreen</PresentationFormat>
  <Paragraphs>223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Century Schoolbook</vt:lpstr>
      <vt:lpstr>Franklin Gothic Book</vt:lpstr>
      <vt:lpstr>Crop</vt:lpstr>
      <vt:lpstr>PROJECT MANAGEMenT</vt:lpstr>
      <vt:lpstr>DEFINITION OF A PROJECT </vt:lpstr>
      <vt:lpstr>DEFINITIION OF PROJECT MANAGEMENT </vt:lpstr>
      <vt:lpstr>6 PHASES OF A PROJECT </vt:lpstr>
      <vt:lpstr>THE ROLE OF PROJECTS IN ORGANISATIONS</vt:lpstr>
      <vt:lpstr>CRITICAL ELEMENTS TO PROJECTS</vt:lpstr>
      <vt:lpstr>THE ROLE OF PROJECTS IN ORGANISATIONS</vt:lpstr>
      <vt:lpstr>THE PROJECT MANAGEMENT PROCESS</vt:lpstr>
      <vt:lpstr>PROJECT MANAGEMENT PROCESSES</vt:lpstr>
      <vt:lpstr>PROJECT SELECTION &amp; PRIORITISATION</vt:lpstr>
      <vt:lpstr>PROJECT SCOPING &amp; DECISION FACTOR</vt:lpstr>
      <vt:lpstr>PROJECT ASSESSMENT &amp; SELECTION</vt:lpstr>
      <vt:lpstr>DEVELOPING THE SCOPE OF WORK</vt:lpstr>
      <vt:lpstr>WHAT IS A WORK BREAKDOWN STRUCTURE? (WBS)</vt:lpstr>
      <vt:lpstr> WORK BREAKDOWN STRUCTURES</vt:lpstr>
      <vt:lpstr>OUTCOMES OF THE WBS</vt:lpstr>
      <vt:lpstr>DEVELOPING A WBS</vt:lpstr>
      <vt:lpstr>SAMPLE WBS – BUILDING A HOUSE</vt:lpstr>
      <vt:lpstr>MANAGING SCOPE</vt:lpstr>
      <vt:lpstr>PROJECT SUMMARY REPORT</vt:lpstr>
      <vt:lpstr>CRITICAL PATH METHOD</vt:lpstr>
      <vt:lpstr>What the Critical Path looks like…</vt:lpstr>
      <vt:lpstr>Critical Path in real life…</vt:lpstr>
      <vt:lpstr>Critical Path in the real world…</vt:lpstr>
      <vt:lpstr>Reporting Control </vt:lpstr>
      <vt:lpstr>PROJECT MILESTONES</vt:lpstr>
      <vt:lpstr>Project Control: Milestones &amp; Selection</vt:lpstr>
      <vt:lpstr>MANAGING SMALL PROJECTS</vt:lpstr>
      <vt:lpstr>Small Project Planning  List tasks, Resources &amp; Duration</vt:lpstr>
      <vt:lpstr>Create WBS &amp; GANTT Chart </vt:lpstr>
      <vt:lpstr>WBS &amp; GANTT CHART</vt:lpstr>
      <vt:lpstr>RESOURCE HISTOGRAM</vt:lpstr>
      <vt:lpstr>TIPS AND TRICKS</vt:lpstr>
      <vt:lpstr>PROJECT MANAGEMENT</vt:lpstr>
      <vt:lpstr>PROJECT LEADERSHIP</vt:lpstr>
      <vt:lpstr>Cause &amp; Effect……….</vt:lpstr>
      <vt:lpstr>Effort – Throwing Resources at a Project slows it down…..</vt:lpstr>
      <vt:lpstr>EFFECTIVE PROJECT MANAGEMENT</vt:lpstr>
      <vt:lpstr>INTERFACE MANAGEMENT</vt:lpstr>
      <vt:lpstr>PLANNING AGENT</vt:lpstr>
      <vt:lpstr>TEAM LEADERSHIP</vt:lpstr>
      <vt:lpstr>LAUNCHING AN EFFECTIVE TEAM</vt:lpstr>
      <vt:lpstr>RISK MANAGEMENT</vt:lpstr>
      <vt:lpstr>RISK MANAGEMENT</vt:lpstr>
      <vt:lpstr>RISK REGISTER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MANAGEMT</dc:title>
  <dc:creator>MEGSALI</dc:creator>
  <cp:lastModifiedBy>MEGSALI</cp:lastModifiedBy>
  <cp:revision>32</cp:revision>
  <cp:lastPrinted>2016-06-27T10:45:25Z</cp:lastPrinted>
  <dcterms:created xsi:type="dcterms:W3CDTF">2016-06-27T07:26:46Z</dcterms:created>
  <dcterms:modified xsi:type="dcterms:W3CDTF">2017-05-02T04:11:08Z</dcterms:modified>
</cp:coreProperties>
</file>